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DC828E2-5EBF-4610-AA52-B80ADE86FC39}" type="datetimeFigureOut">
              <a:rPr lang="ru-RU" smtClean="0"/>
              <a:t>17.05.2009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C828E2-5EBF-4610-AA52-B80ADE86FC39}" type="datetimeFigureOut">
              <a:rPr lang="ru-RU" smtClean="0"/>
              <a:t>17.05.2009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C828E2-5EBF-4610-AA52-B80ADE86FC39}" type="datetimeFigureOut">
              <a:rPr lang="ru-RU" smtClean="0"/>
              <a:t>17.05.2009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C828E2-5EBF-4610-AA52-B80ADE86FC39}" type="datetimeFigureOut">
              <a:rPr lang="ru-RU" smtClean="0"/>
              <a:t>17.05.2009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DC828E2-5EBF-4610-AA52-B80ADE86FC39}" type="datetimeFigureOut">
              <a:rPr lang="ru-RU" smtClean="0"/>
              <a:t>17.05.2009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DC828E2-5EBF-4610-AA52-B80ADE86FC39}" type="datetimeFigureOut">
              <a:rPr lang="ru-RU" smtClean="0"/>
              <a:t>17.05.2009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DC828E2-5EBF-4610-AA52-B80ADE86FC39}" type="datetimeFigureOut">
              <a:rPr lang="ru-RU" smtClean="0"/>
              <a:t>17.05.2009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DC828E2-5EBF-4610-AA52-B80ADE86FC39}" type="datetimeFigureOut">
              <a:rPr lang="ru-RU" smtClean="0"/>
              <a:t>17.05.2009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C828E2-5EBF-4610-AA52-B80ADE86FC39}" type="datetimeFigureOut">
              <a:rPr lang="ru-RU" smtClean="0"/>
              <a:t>17.05.2009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DC828E2-5EBF-4610-AA52-B80ADE86FC39}" type="datetimeFigureOut">
              <a:rPr lang="ru-RU" smtClean="0"/>
              <a:t>17.05.2009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DC828E2-5EBF-4610-AA52-B80ADE86FC39}" type="datetimeFigureOut">
              <a:rPr lang="ru-RU" smtClean="0"/>
              <a:t>17.05.2009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F2B40E7-DE5B-4290-8F2C-3886A0D27B12}" type="slidenum">
              <a:rPr lang="ru-RU" smtClean="0"/>
              <a:t>‹#›</a:t>
            </a:fld>
            <a:endParaRPr lang="ru-RU"/>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828E2-5EBF-4610-AA52-B80ADE86FC39}" type="datetimeFigureOut">
              <a:rPr lang="ru-RU" smtClean="0"/>
              <a:t>17.05.2009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B40E7-DE5B-4290-8F2C-3886A0D27B12}"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1063;&#1077;&#1088;&#1077;&#1087;&#1072;&#1093;&#1080;/tes017.jp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http://turtle.newmail.ru/razn.jpg"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http://turtle.newmail.ru/r3.jpg" TargetMode="Externa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http://turtle.newmail.ru/f4.jpg"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1" descr="78905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 name="Прямоугольник 3"/>
          <p:cNvSpPr/>
          <p:nvPr/>
        </p:nvSpPr>
        <p:spPr>
          <a:xfrm>
            <a:off x="-8001088" y="2668028"/>
            <a:ext cx="8072494" cy="3046988"/>
          </a:xfrm>
          <a:prstGeom prst="rect">
            <a:avLst/>
          </a:prstGeom>
          <a:noFill/>
        </p:spPr>
        <p:txBody>
          <a:bodyPr wrap="square" lIns="91440" tIns="45720" rIns="91440" bIns="45720">
            <a:spAutoFit/>
          </a:bodyPr>
          <a:lstStyle/>
          <a:p>
            <a:pPr algn="ctr"/>
            <a:r>
              <a:rPr lang="ru-RU" sz="9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Красноухая</a:t>
            </a:r>
            <a:endParaRPr lang="ru-RU"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ru-RU" sz="9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черепаха</a:t>
            </a:r>
            <a:endParaRPr lang="ru-RU" sz="9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afterEffect">
                                  <p:stCondLst>
                                    <p:cond delay="0"/>
                                  </p:stCondLst>
                                  <p:childTnLst>
                                    <p:animMotion origin="layout" path="M 0 0 C 0.00139 -0.01388 0.00122 -0.01966 0.0066 -0.03052 C 0.01493 -0.06497 0.03368 -0.05734 0.05903 -0.05896 C 0.06493 -0.06151 0.0717 -0.06151 0.07709 -0.06544 C 0.09306 -0.07746 0.08125 -0.07168 0.09184 -0.0763 C 0.11233 -0.07538 0.13924 -0.07885 0.16077 -0.06983 C 0.17084 -0.06081 0.1625 -0.07052 0.16719 -0.04578 C 0.16823 -0.04 0.17223 -0.03769 0.17552 -0.03492 C 0.1948 0.00647 0.25955 -0.02567 0.27865 -0.02613 C 0.28629 -0.02937 0.28438 -0.03376 0.29184 -0.037 C 0.29427 -0.04185 0.29532 -0.0481 0.29844 -0.05226 C 0.30122 -0.05596 0.30816 -0.06104 0.30816 -0.06104 C 0.30868 -0.06312 0.30851 -0.06613 0.3099 -0.06752 C 0.31407 -0.07145 0.3198 -0.07191 0.32466 -0.07422 C 0.32657 -0.07515 0.32761 -0.07792 0.32952 -0.07862 C 0.33386 -0.08023 0.33837 -0.08 0.34271 -0.0807 C 0.34914 -0.09318 0.34167 -0.09966 0.35243 -0.10474 C 0.37848 -0.10359 0.40295 -0.10613 0.42795 -0.09827 C 0.43299 -0.09388 0.43698 -0.09203 0.44271 -0.08948 C 0.44601 -0.0881 0.45243 -0.08509 0.45243 -0.08509 C 0.45417 -0.0837 0.45608 -0.08255 0.45747 -0.0807 C 0.45886 -0.07885 0.4592 -0.07584 0.46077 -0.07422 C 0.46511 -0.06937 0.475 -0.06659 0.48021 -0.06312 C 0.49532 -0.05318 0.50452 -0.04694 0.52118 -0.04347 C 0.52275 -0.04278 0.52448 -0.04139 0.52622 -0.04139 C 0.56823 -0.04139 0.61059 -0.03862 0.65226 -0.04347 C 0.65695 -0.04393 0.65834 -0.05966 0.66216 -0.06312 C 0.67136 -0.07145 0.68282 -0.08717 0.69323 -0.09156 C 0.70955 -0.10567 0.72049 -0.10521 0.74098 -0.10682 C 0.74671 -0.10937 0.75174 -0.1133 0.75747 -0.11561 C 0.7691 -0.12601 0.76337 -0.12324 0.77379 -0.12648 C 0.78559 -0.13711 0.8 -0.1311 0.8132 -0.12648 C 0.81667 -0.12324 0.82136 -0.12162 0.82448 -0.11792 C 0.83455 -0.10682 0.82101 -0.11422 0.83282 -0.10914 C 0.84566 -0.09688 0.83976 -0.10035 0.84914 -0.09596 C 0.8533 -0.09041 0.85851 -0.08601 0.86389 -0.08278 C 0.86684 -0.08093 0.87379 -0.07862 0.87379 -0.07862 C 0.88664 -0.06705 0.89757 -0.06752 0.91302 -0.06752 " pathEditMode="relative" ptsTypes="fffffffffffffffffffffffffffffffffffffA">
                                      <p:cBhvr>
                                        <p:cTn id="6" dur="5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2049" name="Rectangle 1"/>
          <p:cNvSpPr>
            <a:spLocks noChangeArrowheads="1"/>
          </p:cNvSpPr>
          <p:nvPr/>
        </p:nvSpPr>
        <p:spPr bwMode="auto">
          <a:xfrm>
            <a:off x="-32" y="-428652"/>
            <a:ext cx="9144000" cy="71711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3600" b="1" i="1" u="none" strike="noStrike" normalizeH="0" baseline="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Сколько  лет  может  прожить  </a:t>
            </a:r>
            <a:r>
              <a:rPr kumimoji="0" lang="ru-RU" sz="4000" b="1" i="1"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красноухая</a:t>
            </a: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  черепаха.</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3600" b="1" i="0" u="none" strike="noStrike" normalizeH="0" baseline="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ru-RU" sz="2800" b="0" i="0" u="none" strike="noStrike" cap="none" normalizeH="0" baseline="0" dirty="0" smtClean="0">
                <a:ln>
                  <a:noFill/>
                </a:ln>
                <a:solidFill>
                  <a:schemeClr val="tx1"/>
                </a:solidFill>
                <a:effectLst/>
                <a:latin typeface="Arial" pitchFamily="34" charset="0"/>
                <a:ea typeface="Times New Roman" pitchFamily="18" charset="0"/>
              </a:rPr>
              <a:t>Известны  удивительные,  вполне  достоверные  рекорды  долгожительства  некоторых  видов  водных  черепах:  так,  например,  коробчатая  черепаха  дожила  до  123  лет,  болотная – 120 лет.  Долгожительство  черепах  связывают  с  замедленным,  по  сравнению  с  птицами  и  млекопитающими,  обмен  веществ,  благодаря  чему  они  физиологически  «моложе»,  находясь  в  одном  и  том  же  хронологическом  возрасте.  Ведь  большая  часть  видов  в  течение  полугода  может  погружаться  то  в  зимнюю,  то  в  летнюю  спячку.</a:t>
            </a:r>
            <a:r>
              <a:rPr kumimoji="0" lang="ru-RU" sz="2800" b="0" i="0" u="none" strike="noStrike" cap="none" normalizeH="0" baseline="0" dirty="0" smtClean="0">
                <a:ln>
                  <a:noFill/>
                </a:ln>
                <a:solidFill>
                  <a:schemeClr val="tx1"/>
                </a:solidFill>
                <a:effectLst/>
                <a:latin typeface="Arial" pitchFamily="34" charset="0"/>
              </a:rPr>
              <a:t> </a:t>
            </a:r>
          </a:p>
        </p:txBody>
      </p:sp>
    </p:spTree>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1025" name="Rectangle 1"/>
          <p:cNvSpPr>
            <a:spLocks noChangeArrowheads="1"/>
          </p:cNvSpPr>
          <p:nvPr/>
        </p:nvSpPr>
        <p:spPr bwMode="auto">
          <a:xfrm>
            <a:off x="0" y="0"/>
            <a:ext cx="9144000" cy="43242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1"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ea typeface="Times New Roman" pitchFamily="18" charset="0"/>
              </a:rPr>
              <a:t>Как  определить  возраст  черепахи.</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lang="ru-RU" sz="2800" dirty="0">
                <a:latin typeface="Arial" pitchFamily="34" charset="0"/>
                <a:ea typeface="Times New Roman" pitchFamily="18" charset="0"/>
              </a:rPr>
              <a:t> </a:t>
            </a:r>
            <a:r>
              <a:rPr lang="ru-RU" sz="2800" dirty="0" smtClean="0">
                <a:latin typeface="Arial" pitchFamily="34" charset="0"/>
                <a:ea typeface="Times New Roman" pitchFamily="18" charset="0"/>
              </a:rPr>
              <a:t>   </a:t>
            </a:r>
            <a:r>
              <a:rPr kumimoji="0" lang="ru-RU" sz="2800" b="0" i="0" u="none" strike="noStrike" cap="none" normalizeH="0" baseline="0" dirty="0" smtClean="0">
                <a:ln>
                  <a:noFill/>
                </a:ln>
                <a:solidFill>
                  <a:schemeClr val="tx1"/>
                </a:solidFill>
                <a:effectLst/>
                <a:latin typeface="Arial" pitchFamily="34" charset="0"/>
                <a:ea typeface="Times New Roman" pitchFamily="18" charset="0"/>
              </a:rPr>
              <a:t>На  щитках  черепахи  нарастают  концентрические  годовые  кольца,  как  на  срезе  древесного  ствола,  и  по  ним  можно  с  относительной  точностью  установить  её  возраст  (2-3  кольца  соответствуют  одному  году).</a:t>
            </a:r>
            <a:r>
              <a:rPr kumimoji="0" lang="ru-RU" sz="2800" b="0" i="0" u="none" strike="noStrike" cap="none" normalizeH="0" baseline="0" dirty="0" smtClean="0">
                <a:ln>
                  <a:noFill/>
                </a:ln>
                <a:solidFill>
                  <a:schemeClr val="tx1"/>
                </a:solidFill>
                <a:effectLst/>
                <a:latin typeface="Arial" pitchFamily="34" charset="0"/>
              </a:rPr>
              <a:t> </a:t>
            </a:r>
          </a:p>
        </p:txBody>
      </p:sp>
    </p:spTree>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27649" name="Rectangle 1"/>
          <p:cNvSpPr>
            <a:spLocks noChangeArrowheads="1"/>
          </p:cNvSpPr>
          <p:nvPr/>
        </p:nvSpPr>
        <p:spPr bwMode="auto">
          <a:xfrm>
            <a:off x="0" y="0"/>
            <a:ext cx="9144000"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1"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ea typeface="Times New Roman" pitchFamily="18" charset="0"/>
              </a:rPr>
              <a:t>Есть  ли зубы  у  черепахи</a:t>
            </a:r>
            <a:endPar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Настоящих  зубов  у  черепах  нет,  но  зато  </a:t>
            </a:r>
            <a:r>
              <a:rPr kumimoji="0" lang="ru-RU" sz="2800" b="0" i="0" u="none" strike="noStrike" cap="none" normalizeH="0" baseline="0" dirty="0" err="1" smtClean="0">
                <a:ln>
                  <a:noFill/>
                </a:ln>
                <a:solidFill>
                  <a:schemeClr val="tx1"/>
                </a:solidFill>
                <a:effectLst/>
                <a:latin typeface="Arial" pitchFamily="34" charset="0"/>
                <a:ea typeface="Times New Roman" pitchFamily="18" charset="0"/>
              </a:rPr>
              <a:t>име-ются</a:t>
            </a: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роговые  пластинки  по  краям  челюстей,  оканчивающиеся  «клювом».  Они  не  уступают  зубам  млекопитающих.  Некоторые  черепахи  склонны  сильно  кусаться.</a:t>
            </a:r>
            <a:r>
              <a:rPr kumimoji="0" lang="ru-RU" sz="2800" b="0" i="0" u="none" strike="noStrike" cap="none" normalizeH="0" baseline="0" dirty="0" smtClean="0">
                <a:ln>
                  <a:noFill/>
                </a:ln>
                <a:solidFill>
                  <a:schemeClr val="tx1"/>
                </a:solidFill>
                <a:effectLst/>
                <a:latin typeface="Arial" pitchFamily="34" charset="0"/>
              </a:rPr>
              <a:t> </a:t>
            </a:r>
          </a:p>
        </p:txBody>
      </p:sp>
    </p:spTree>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26625" name="Rectangle 1"/>
          <p:cNvSpPr>
            <a:spLocks noChangeArrowheads="1"/>
          </p:cNvSpPr>
          <p:nvPr/>
        </p:nvSpPr>
        <p:spPr bwMode="auto">
          <a:xfrm>
            <a:off x="0" y="0"/>
            <a:ext cx="9144000" cy="2754600"/>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cs typeface="Arial" pitchFamily="34" charset="0"/>
              </a:rPr>
              <a:t>Какое  жизненное  пространство  необходимо</a:t>
            </a: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ea typeface="Times New Roman" pitchFamily="18" charset="0"/>
                <a:cs typeface="Arial" pitchFamily="34" charset="0"/>
              </a:rPr>
              <a:t> </a:t>
            </a: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ea typeface="Times New Roman" pitchFamily="18" charset="0"/>
              </a:rPr>
              <a:t>для  водных  черепах</a:t>
            </a:r>
            <a:endPar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endParaRPr>
          </a:p>
          <a:p>
            <a:pPr lvl="0" eaLnBrk="0" fontAlgn="base" hangingPunct="0">
              <a:spcBef>
                <a:spcPct val="0"/>
              </a:spcBef>
              <a:spcAft>
                <a:spcPct val="0"/>
              </a:spcAft>
            </a:pPr>
            <a:r>
              <a:rPr kumimoji="0" lang="ru-RU" sz="1200" b="0" i="0" u="none" strike="noStrike" cap="none" normalizeH="0" baseline="0" dirty="0" smtClean="0">
                <a:ln>
                  <a:noFill/>
                </a:ln>
                <a:solidFill>
                  <a:schemeClr val="tx1"/>
                </a:solidFill>
                <a:effectLst/>
                <a:latin typeface="Arial" pitchFamily="34" charset="0"/>
                <a:ea typeface="Times New Roman" pitchFamily="18" charset="0"/>
              </a:rPr>
              <a:t>   </a:t>
            </a:r>
          </a:p>
          <a:p>
            <a:pPr lvl="0" eaLnBrk="0" fontAlgn="base" hangingPunct="0">
              <a:spcBef>
                <a:spcPct val="0"/>
              </a:spcBef>
              <a:spcAft>
                <a:spcPct val="0"/>
              </a:spcAft>
            </a:pPr>
            <a:r>
              <a:rPr lang="ru-RU" sz="1200" dirty="0">
                <a:latin typeface="Arial" pitchFamily="34" charset="0"/>
                <a:ea typeface="Times New Roman" pitchFamily="18" charset="0"/>
              </a:rPr>
              <a:t> </a:t>
            </a:r>
            <a:r>
              <a:rPr lang="ru-RU" sz="1200" dirty="0" smtClean="0">
                <a:latin typeface="Arial" pitchFamily="34" charset="0"/>
                <a:ea typeface="Times New Roman" pitchFamily="18" charset="0"/>
              </a:rPr>
              <a:t>       </a:t>
            </a:r>
            <a:r>
              <a:rPr kumimoji="0" lang="ru-RU" sz="2800" b="0" i="0" u="none" strike="noStrike" cap="none" normalizeH="0" baseline="0" dirty="0" smtClean="0">
                <a:ln>
                  <a:noFill/>
                </a:ln>
                <a:solidFill>
                  <a:schemeClr val="tx1"/>
                </a:solidFill>
                <a:effectLst/>
                <a:latin typeface="Arial" pitchFamily="34" charset="0"/>
                <a:ea typeface="Times New Roman" pitchFamily="18" charset="0"/>
              </a:rPr>
              <a:t>Искусственное  жильё  для  черепах  должно  быть  хорошо  освещено,  однако  следует  избегать  сквозняков  и  прямых  лучей  солнца.</a:t>
            </a: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a:t>
            </a:r>
            <a:r>
              <a:rPr kumimoji="0" lang="ru-RU" sz="2800" b="0" i="0" u="none" strike="noStrike" cap="none" normalizeH="0" baseline="0" dirty="0" smtClean="0">
                <a:ln>
                  <a:noFill/>
                </a:ln>
                <a:solidFill>
                  <a:schemeClr val="tx1"/>
                </a:solidFill>
                <a:effectLst/>
                <a:latin typeface="Arial" pitchFamily="34" charset="0"/>
              </a:rPr>
              <a:t> </a:t>
            </a:r>
          </a:p>
        </p:txBody>
      </p:sp>
    </p:spTree>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25601" name="Rectangle 1"/>
          <p:cNvSpPr>
            <a:spLocks noChangeArrowheads="1"/>
          </p:cNvSpPr>
          <p:nvPr/>
        </p:nvSpPr>
        <p:spPr bwMode="auto">
          <a:xfrm>
            <a:off x="0" y="0"/>
            <a:ext cx="9144000" cy="6201698"/>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cs typeface="Arial" pitchFamily="34" charset="0"/>
              </a:rPr>
              <a:t>Как  и  чем  кормить  </a:t>
            </a:r>
            <a:r>
              <a:rPr kumimoji="0" lang="ru-RU" sz="4000" b="1" i="1"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cs typeface="Arial" pitchFamily="34" charset="0"/>
              </a:rPr>
              <a:t>красноухую</a:t>
            </a: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cs typeface="Arial" pitchFamily="34" charset="0"/>
              </a:rPr>
              <a:t>  черепаху</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rPr>
              <a:t>   </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Кормление  черепах  не  составляет  труда – главное,  чтобы  поступление  разнообразных  кормов  включало  основные  компоненты.  И  хотя  водные  черепахи  плотоядны,  они  не  прочь  разнообразить  своё  «меню»  и  вегетарианскими  «блюдами»,  особенно  «под  старость».  В  целом,  </a:t>
            </a:r>
            <a:r>
              <a:rPr kumimoji="0" lang="ru-RU" sz="2000" b="0" i="0" u="none" strike="noStrike" cap="none" normalizeH="0" baseline="0" dirty="0" err="1" smtClean="0">
                <a:ln>
                  <a:noFill/>
                </a:ln>
                <a:solidFill>
                  <a:schemeClr val="tx1"/>
                </a:solidFill>
                <a:effectLst/>
                <a:latin typeface="Arial" pitchFamily="34" charset="0"/>
                <a:ea typeface="Times New Roman" pitchFamily="18" charset="0"/>
              </a:rPr>
              <a:t>красноухие</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  черепахи  неприхотливы:  в  отсутствие  водорослей  охотно  поедают  капусту,   морковную  ботву,  сырое  мясо.  Водных  черепах  желательно  кормить  и  креветками.  Раз  в  неделю  черепахам  дают  мелко  нарезанное  сердце  крупного  рогатого  скота,  и  раз – мелкую  рыбу.  В  зависимости  от  сезона,  листья  одуванчика,  салат,  шпинат,  ломтики  банана  и  прочие  фрукты.  Дополнительно  даётся  всё  то,  что  можно  собрать  в  поле  и  на  реке:  гусениц,  личинок  мух,  дождевых  червей,  наземных  и  пресноводных  улиток,  всевозможных  насекомых,  а  также  пресноводную  рыбу.  Рацион  молодых  черепах  требует  особого  внимания.</a:t>
            </a:r>
            <a:endParaRPr kumimoji="0" lang="ru-RU" sz="20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24577" name="Rectangle 1"/>
          <p:cNvSpPr>
            <a:spLocks noChangeArrowheads="1"/>
          </p:cNvSpPr>
          <p:nvPr/>
        </p:nvSpPr>
        <p:spPr bwMode="auto">
          <a:xfrm>
            <a:off x="0" y="0"/>
            <a:ext cx="9144000"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outerShdw blurRad="38100" dist="38100" dir="2700000" algn="tl">
                    <a:srgbClr val="000000">
                      <a:alpha val="43137"/>
                    </a:srgbClr>
                  </a:outerShdw>
                </a:effectLst>
                <a:latin typeface="Arial" pitchFamily="34" charset="0"/>
                <a:ea typeface="Times New Roman" pitchFamily="18" charset="0"/>
              </a:rPr>
              <a:t>Заключение</a:t>
            </a:r>
          </a:p>
          <a:p>
            <a:pPr marL="0" marR="0" lvl="0" indent="0" algn="l" defTabSz="914400" rtl="0" eaLnBrk="1" fontAlgn="base" latinLnBrk="0" hangingPunct="1">
              <a:lnSpc>
                <a:spcPct val="100000"/>
              </a:lnSpc>
              <a:spcBef>
                <a:spcPct val="0"/>
              </a:spcBef>
              <a:spcAft>
                <a:spcPct val="0"/>
              </a:spcAft>
              <a:buClrTx/>
              <a:buSzTx/>
              <a:buFontTx/>
              <a:buNone/>
              <a:tabLst/>
            </a:pPr>
            <a:endParaRPr lang="ru-RU" sz="1600" b="1" dirty="0">
              <a:latin typeface="Arial" pitchFamily="34" charset="0"/>
              <a:ea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rPr>
              <a:t>   </a:t>
            </a:r>
            <a:r>
              <a:rPr kumimoji="0" lang="ru-RU" sz="2800" b="0" i="0" u="none" strike="noStrike" cap="none" normalizeH="0" baseline="0" dirty="0" smtClean="0">
                <a:ln>
                  <a:noFill/>
                </a:ln>
                <a:solidFill>
                  <a:schemeClr val="tx1"/>
                </a:solidFill>
                <a:effectLst/>
                <a:latin typeface="Arial" pitchFamily="34" charset="0"/>
                <a:ea typeface="Times New Roman" pitchFamily="18" charset="0"/>
              </a:rPr>
              <a:t>Красноухая  черепаха  неприхотлива.  За  ней  легко  ухаживать,  но  нужно  соблюдать  правила  ухода  и  содержания.  Красноухая  черепаха  способна  выжить  в  искусственно  созданных  условиях.</a:t>
            </a:r>
            <a:r>
              <a:rPr kumimoji="0" lang="ru-RU" sz="2800" b="0" i="0" u="none" strike="noStrike" cap="none" normalizeH="0" baseline="0" dirty="0" smtClean="0">
                <a:ln>
                  <a:noFill/>
                </a:ln>
                <a:solidFill>
                  <a:schemeClr val="tx1"/>
                </a:solidFill>
                <a:effectLst/>
                <a:latin typeface="Arial" pitchFamily="34" charset="0"/>
              </a:rPr>
              <a:t> </a:t>
            </a:r>
          </a:p>
        </p:txBody>
      </p:sp>
      <p:pic>
        <p:nvPicPr>
          <p:cNvPr id="6" name="Picture 8" descr="Черепахи/tes017.jpg"/>
          <p:cNvPicPr>
            <a:picLocks noChangeAspect="1" noChangeArrowheads="1"/>
          </p:cNvPicPr>
          <p:nvPr/>
        </p:nvPicPr>
        <p:blipFill>
          <a:blip r:embed="rId3" r:link="rId4"/>
          <a:srcRect/>
          <a:stretch>
            <a:fillRect/>
          </a:stretch>
        </p:blipFill>
        <p:spPr>
          <a:xfrm>
            <a:off x="1785918" y="3000372"/>
            <a:ext cx="5572164" cy="3771967"/>
          </a:xfrm>
          <a:prstGeom prst="rect">
            <a:avLst/>
          </a:prstGeom>
          <a:noFill/>
          <a:ln/>
        </p:spPr>
      </p:pic>
    </p:spTree>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6" descr="http://turtle.newmail.ru/razn.jpg"/>
          <p:cNvPicPr>
            <a:picLocks noChangeAspect="1" noChangeArrowheads="1"/>
          </p:cNvPicPr>
          <p:nvPr/>
        </p:nvPicPr>
        <p:blipFill>
          <a:blip r:embed="rId2" r:link="rId3"/>
          <a:srcRect/>
          <a:stretch>
            <a:fillRect/>
          </a:stretch>
        </p:blipFill>
        <p:spPr>
          <a:xfrm>
            <a:off x="-1" y="0"/>
            <a:ext cx="9169297" cy="6858000"/>
          </a:xfrm>
          <a:prstGeom prst="rect">
            <a:avLst/>
          </a:prstGeom>
          <a:noFill/>
          <a:ln/>
        </p:spPr>
      </p:pic>
    </p:spTree>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4" name="Picture 6" descr="Testudo graeca ( Средиземноморская черепаха )"/>
          <p:cNvPicPr>
            <a:picLocks noChangeAspect="1" noChangeArrowheads="1"/>
          </p:cNvPicPr>
          <p:nvPr/>
        </p:nvPicPr>
        <p:blipFill>
          <a:blip r:embed="rId2"/>
          <a:srcRect/>
          <a:stretch>
            <a:fillRect/>
          </a:stretch>
        </p:blipFill>
        <p:spPr>
          <a:xfrm>
            <a:off x="-1" y="0"/>
            <a:ext cx="9203243" cy="7143776"/>
          </a:xfrm>
          <a:prstGeom prst="rect">
            <a:avLst/>
          </a:prstGeom>
          <a:noFill/>
          <a:ln/>
        </p:spPr>
      </p:pic>
    </p:spTree>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6" descr="слоновая черепаха, галапагосская черепаха (Chelonoidis elephantopus, Geochelone elephantopus), фото, фотография"/>
          <p:cNvPicPr>
            <a:picLocks noChangeAspect="1" noChangeArrowheads="1"/>
          </p:cNvPicPr>
          <p:nvPr/>
        </p:nvPicPr>
        <p:blipFill>
          <a:blip r:embed="rId2"/>
          <a:srcRect/>
          <a:stretch>
            <a:fillRect/>
          </a:stretch>
        </p:blipFill>
        <p:spPr>
          <a:xfrm>
            <a:off x="0" y="0"/>
            <a:ext cx="9189296" cy="6858000"/>
          </a:xfrm>
          <a:prstGeom prst="rect">
            <a:avLst/>
          </a:prstGeom>
          <a:noFill/>
          <a:ln/>
        </p:spPr>
      </p:pic>
    </p:spTree>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6" descr="http://turtle.newmail.ru/r3.jpg"/>
          <p:cNvPicPr>
            <a:picLocks noChangeAspect="1" noChangeArrowheads="1"/>
          </p:cNvPicPr>
          <p:nvPr/>
        </p:nvPicPr>
        <p:blipFill>
          <a:blip r:embed="rId2" r:link="rId3"/>
          <a:srcRect/>
          <a:stretch>
            <a:fillRect/>
          </a:stretch>
        </p:blipFill>
        <p:spPr>
          <a:xfrm>
            <a:off x="-1" y="0"/>
            <a:ext cx="9226689" cy="6858000"/>
          </a:xfrm>
          <a:prstGeom prst="rect">
            <a:avLst/>
          </a:prstGeom>
          <a:noFill/>
          <a:ln/>
        </p:spPr>
      </p:pic>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10242" name="Rectangle 2"/>
          <p:cNvSpPr>
            <a:spLocks noChangeArrowheads="1"/>
          </p:cNvSpPr>
          <p:nvPr/>
        </p:nvSpPr>
        <p:spPr bwMode="auto">
          <a:xfrm>
            <a:off x="0" y="0"/>
            <a:ext cx="9144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Arial" pitchFamily="34" charset="0"/>
                <a:ea typeface="Times New Roman" pitchFamily="18" charset="0"/>
              </a:rPr>
              <a:t>  Черепахи – подкласс  пресмыкающихся.  Произошли  они  от  одной  из  ветвей  древнейших  наземных  пресмыкающихся.  Ныне  живущих  черепах  более  210  видов.  Но  делятся  они  в  основном  на  сухопутных  и  пресноводных.  Большинство  современных  черепах  ведёт  полуводный  образ  жизни  и  населяет  реки,  озёра,  болота.</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pic>
        <p:nvPicPr>
          <p:cNvPr id="10241" name="Picture 1" descr="11"/>
          <p:cNvPicPr>
            <a:picLocks noChangeAspect="1" noChangeArrowheads="1"/>
          </p:cNvPicPr>
          <p:nvPr/>
        </p:nvPicPr>
        <p:blipFill>
          <a:blip r:embed="rId3"/>
          <a:srcRect/>
          <a:stretch>
            <a:fillRect/>
          </a:stretch>
        </p:blipFill>
        <p:spPr bwMode="auto">
          <a:xfrm>
            <a:off x="1714512" y="2357430"/>
            <a:ext cx="6000760" cy="4500570"/>
          </a:xfrm>
          <a:prstGeom prst="rect">
            <a:avLst/>
          </a:prstGeom>
          <a:noFill/>
        </p:spPr>
      </p:pic>
      <p:sp>
        <p:nvSpPr>
          <p:cNvPr id="10243" name="Rectangle 3"/>
          <p:cNvSpPr>
            <a:spLocks noChangeArrowheads="1"/>
          </p:cNvSpPr>
          <p:nvPr/>
        </p:nvSpPr>
        <p:spPr bwMode="auto">
          <a:xfrm>
            <a:off x="0" y="49149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endParaRPr>
          </a:p>
        </p:txBody>
      </p:sp>
    </p:spTree>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4" name="Picture 5" descr="А говорят, что черепахи не улыбаются..."/>
          <p:cNvPicPr>
            <a:picLocks noChangeAspect="1" noChangeArrowheads="1"/>
          </p:cNvPicPr>
          <p:nvPr/>
        </p:nvPicPr>
        <p:blipFill>
          <a:blip r:embed="rId2" r:link="rId3"/>
          <a:srcRect/>
          <a:stretch>
            <a:fillRect/>
          </a:stretch>
        </p:blipFill>
        <p:spPr>
          <a:xfrm>
            <a:off x="1" y="0"/>
            <a:ext cx="9144000" cy="6858000"/>
          </a:xfrm>
          <a:prstGeom prst="rect">
            <a:avLst/>
          </a:prstGeom>
          <a:noFill/>
          <a:ln/>
        </p:spPr>
      </p:pic>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pic>
        <p:nvPicPr>
          <p:cNvPr id="9218" name="Picture 2" descr="789095"/>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8193" name="Picture 1" descr="789093"/>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7169" name="Rectangle 1"/>
          <p:cNvSpPr>
            <a:spLocks noChangeArrowheads="1"/>
          </p:cNvSpPr>
          <p:nvPr/>
        </p:nvSpPr>
        <p:spPr bwMode="auto">
          <a:xfrm>
            <a:off x="0" y="0"/>
            <a:ext cx="9144000"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defTabSz="914400" rtl="0" eaLnBrk="1" fontAlgn="base" latinLnBrk="0" hangingPunct="1">
              <a:lnSpc>
                <a:spcPct val="100000"/>
              </a:lnSpc>
              <a:spcBef>
                <a:spcPct val="0"/>
              </a:spcBef>
              <a:spcAft>
                <a:spcPct val="0"/>
              </a:spcAft>
              <a:buClrTx/>
              <a:buSzTx/>
              <a:buFontTx/>
              <a:buNone/>
              <a:tabLst/>
            </a:pPr>
            <a:r>
              <a:rPr lang="ru-RU" sz="2800" b="1" i="1" dirty="0">
                <a:latin typeface="Arial" pitchFamily="34" charset="0"/>
                <a:ea typeface="Times New Roman" pitchFamily="18" charset="0"/>
              </a:rPr>
              <a:t> </a:t>
            </a:r>
            <a:r>
              <a:rPr lang="ru-RU" sz="2800" b="1" i="1" dirty="0" smtClean="0">
                <a:latin typeface="Arial" pitchFamily="34" charset="0"/>
                <a:ea typeface="Times New Roman" pitchFamily="18" charset="0"/>
              </a:rPr>
              <a:t>    </a:t>
            </a: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Почему  черепаху  так  назвали</a:t>
            </a:r>
            <a:endParaRPr kumimoji="0" lang="ru-RU" sz="4000" b="0" i="0" u="none" strike="noStrike" cap="none" normalizeH="0" baseline="0" dirty="0" smtClean="0">
              <a:ln>
                <a:noFill/>
              </a:ln>
              <a:solidFill>
                <a:schemeClr val="accent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Стоит  взглянуть  на  голову  любой  черепахи,  и  при  самом  пристрастном  изучении  вы  не  найдёте  даже  намёков  на  уши – там,  где  им  положено  быть.  Зато  на  нашей  любимице  красуется  ярко-красное  пятно  за  глазом.  Этот  отличительный  знак  может  быть  ярко-жёлтым с  зигзагообразной  молнией.  Что  же  касается  уха  или  ушной  раковины,  то  у  черепах  орган  слуха  представлен  внутренним  и  средним  ухом.  Он  снаружи  не  выступает  и  скрыт  под  кожей,  мышцами  и  черепной  коробкой.</a:t>
            </a:r>
            <a:endParaRPr kumimoji="0" lang="ru-RU" sz="2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6145" name="Rectangle 1"/>
          <p:cNvSpPr>
            <a:spLocks noChangeArrowheads="1"/>
          </p:cNvSpPr>
          <p:nvPr/>
        </p:nvSpPr>
        <p:spPr bwMode="auto">
          <a:xfrm>
            <a:off x="0" y="0"/>
            <a:ext cx="9144000" cy="5001369"/>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tx1"/>
                </a:solidFill>
                <a:effectLst/>
                <a:latin typeface="Times New Roman" pitchFamily="18" charset="0"/>
                <a:cs typeface="Times New Roman" pitchFamily="18" charset="0"/>
              </a:rPr>
              <a:t>                             </a:t>
            </a: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Слышит  ли  черепаха</a:t>
            </a:r>
            <a:endParaRPr kumimoji="0" lang="ru-RU" sz="4000" b="1" i="1"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ru-RU" sz="1400" dirty="0">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Надо  сказать,  что  слышат  черепахи  неважно.  Однако  было  бы  ошибочно  думать,  что  они  не  слышат  вообще.  Видимо,  они  воспринимают  звуки  только  низкой  частоты.  Что  же  касается  зрения,  то  черепахи  дадут  много  очков  вперёд  некоторых  млекопитающих.  Они  хорошо  распознают  яркие  растения  или  же  двигающихся  мелких  животных,  которыми  питаются.</a:t>
            </a:r>
            <a:r>
              <a:rPr kumimoji="0" lang="ru-RU" sz="1100" b="0" i="0" u="none" strike="noStrike" cap="none" normalizeH="0" baseline="0" dirty="0" smtClean="0">
                <a:ln>
                  <a:noFill/>
                </a:ln>
                <a:solidFill>
                  <a:schemeClr val="tx1"/>
                </a:solidFill>
                <a:effectLst/>
                <a:latin typeface="Arial" pitchFamily="34" charset="0"/>
              </a:rPr>
              <a:t> </a:t>
            </a: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5121" name="Rectangle 1"/>
          <p:cNvSpPr>
            <a:spLocks noChangeArrowheads="1"/>
          </p:cNvSpPr>
          <p:nvPr/>
        </p:nvSpPr>
        <p:spPr bwMode="auto">
          <a:xfrm>
            <a:off x="0" y="0"/>
            <a:ext cx="91440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1" u="none" strike="noStrike" cap="none" normalizeH="0" baseline="0" dirty="0" smtClean="0">
              <a:ln>
                <a:noFill/>
              </a:ln>
              <a:solidFill>
                <a:schemeClr val="tx1"/>
              </a:solidFill>
              <a:effectLst/>
              <a:latin typeface="Arial" pitchFamily="34" charset="0"/>
              <a:ea typeface="Times New Roman" pitchFamily="18" charset="0"/>
            </a:endParaRPr>
          </a:p>
          <a:p>
            <a:pPr lvl="0" algn="ctr" fontAlgn="base">
              <a:spcBef>
                <a:spcPct val="0"/>
              </a:spcBef>
              <a:spcAft>
                <a:spcPct val="0"/>
              </a:spcAft>
            </a:pPr>
            <a:r>
              <a:rPr kumimoji="0" lang="ru-RU" sz="4000" b="1" i="1" u="none" strike="noStrike" cap="none" normalizeH="0" baseline="0" dirty="0" smtClean="0">
                <a:ln>
                  <a:noFill/>
                </a:ln>
                <a:solidFill>
                  <a:schemeClr val="tx1"/>
                </a:solidFill>
                <a:effectLst/>
                <a:latin typeface="Arial" pitchFamily="34" charset="0"/>
                <a:ea typeface="Times New Roman" pitchFamily="18" charset="0"/>
              </a:rPr>
              <a:t>   </a:t>
            </a: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Можно  ли  приручить  </a:t>
            </a:r>
            <a:r>
              <a:rPr kumimoji="0" lang="ru-RU" sz="4000" b="1" i="1"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красноухую</a:t>
            </a:r>
            <a:r>
              <a:rPr lang="ru-RU" sz="40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 </a:t>
            </a: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черепаху</a:t>
            </a:r>
            <a:r>
              <a:rPr kumimoji="0" lang="ru-RU" sz="4000" b="1" i="1" u="none" strike="noStrike" normalizeH="0" baseline="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Arial" pitchFamily="34" charset="0"/>
                <a:ea typeface="Times New Roman" pitchFamily="18" charset="0"/>
              </a:rPr>
              <a:t> </a:t>
            </a:r>
            <a:r>
              <a:rPr kumimoji="0" lang="ru-RU" sz="4000" b="1" i="1" u="none" strike="noStrike" cap="none" normalizeH="0" dirty="0" smtClean="0">
                <a:ln>
                  <a:noFill/>
                </a:ln>
                <a:solidFill>
                  <a:schemeClr val="tx1"/>
                </a:solidFill>
                <a:effectLst/>
                <a:latin typeface="Arial" pitchFamily="34" charset="0"/>
                <a:ea typeface="Times New Roman" pitchFamily="18" charset="0"/>
              </a:rPr>
              <a:t> </a:t>
            </a:r>
            <a:endParaRPr kumimoji="0" lang="ru-RU" sz="4000" b="0" i="1"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ru-RU" sz="1400" dirty="0">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Черепаха,  которая  освоилась  в  неволе,  перестаёт  «замыкаться»  в  панцире.  Они,  как  утверждают  специалисты,  «попрошайки» - своего  хозяина  не  помнят,  но  хорошо  знают  время  кормления  и  не  опаздывают  к  обеду.  На  этом  и  основаны  условные  рефлексы  черепах.  Но  в  целом,  к  сожалению,  умственные  способности  черепах  не  столь  высоки,  как  хотелось  бы.</a:t>
            </a:r>
            <a:r>
              <a:rPr kumimoji="0" lang="ru-RU" sz="2800" b="0" i="0" u="none" strike="noStrike" cap="none" normalizeH="0" baseline="0" dirty="0" smtClean="0">
                <a:ln>
                  <a:noFill/>
                </a:ln>
                <a:solidFill>
                  <a:schemeClr val="tx1"/>
                </a:solidFill>
                <a:effectLst/>
                <a:latin typeface="Arial" pitchFamily="34" charset="0"/>
              </a:rPr>
              <a:t> </a:t>
            </a:r>
          </a:p>
        </p:txBody>
      </p:sp>
    </p:spTree>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4097" name="Rectangle 1"/>
          <p:cNvSpPr>
            <a:spLocks noChangeArrowheads="1"/>
          </p:cNvSpPr>
          <p:nvPr/>
        </p:nvSpPr>
        <p:spPr bwMode="auto">
          <a:xfrm>
            <a:off x="0" y="0"/>
            <a:ext cx="9358346"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1"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Есть  ли  у  </a:t>
            </a:r>
            <a:r>
              <a:rPr kumimoji="0" lang="ru-RU" sz="4000" b="1"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красноухой</a:t>
            </a:r>
            <a:r>
              <a:rPr kumimoji="0" lang="ru-RU" sz="4000" b="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  черепахи  «родственники» </a:t>
            </a:r>
            <a:endParaRPr kumimoji="0" lang="ru-RU" sz="4000" b="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dirty="0" smtClean="0">
                <a:ln>
                  <a:noFill/>
                </a:ln>
                <a:solidFill>
                  <a:schemeClr val="tx1"/>
                </a:solidFill>
                <a:effectLst/>
                <a:latin typeface="Arial" pitchFamily="34" charset="0"/>
                <a:ea typeface="Times New Roman" pitchFamily="18" charset="0"/>
              </a:rPr>
              <a:t>    </a:t>
            </a:r>
            <a:r>
              <a:rPr kumimoji="0" lang="ru-RU" sz="2800" b="0" i="0" u="none" strike="noStrike" cap="none" normalizeH="0" baseline="0" dirty="0" smtClean="0">
                <a:ln>
                  <a:noFill/>
                </a:ln>
                <a:solidFill>
                  <a:schemeClr val="tx1"/>
                </a:solidFill>
                <a:effectLst/>
                <a:latin typeface="Arial" pitchFamily="34" charset="0"/>
                <a:ea typeface="Times New Roman" pitchFamily="18" charset="0"/>
              </a:rPr>
              <a:t>Род,  в  котором  состоит  </a:t>
            </a:r>
            <a:r>
              <a:rPr kumimoji="0" lang="ru-RU" sz="2800" b="0" i="0" u="none" strike="noStrike" cap="none" normalizeH="0" baseline="0" dirty="0" err="1" smtClean="0">
                <a:ln>
                  <a:noFill/>
                </a:ln>
                <a:solidFill>
                  <a:schemeClr val="tx1"/>
                </a:solidFill>
                <a:effectLst/>
                <a:latin typeface="Arial" pitchFamily="34" charset="0"/>
                <a:ea typeface="Times New Roman" pitchFamily="18" charset="0"/>
              </a:rPr>
              <a:t>красноухая</a:t>
            </a: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черепаха  и  её сородичи,  получили  наименование  «Украшенные  черепахи».  Их  происхождением  могут  быть  водоёмы  всей  Америки:  Северной,  Центральной  и  Южной.</a:t>
            </a:r>
            <a:r>
              <a:rPr kumimoji="0" lang="ru-RU" sz="1100" b="0" i="0" u="none" strike="noStrike" cap="none" normalizeH="0" baseline="0" dirty="0" smtClean="0">
                <a:ln>
                  <a:noFill/>
                </a:ln>
                <a:solidFill>
                  <a:schemeClr val="tx1"/>
                </a:solidFill>
                <a:effectLst/>
                <a:latin typeface="Arial" pitchFamily="34" charset="0"/>
              </a:rPr>
              <a:t> </a:t>
            </a: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789053"/>
          <p:cNvPicPr>
            <a:picLocks noChangeAspect="1" noChangeArrowheads="1"/>
          </p:cNvPicPr>
          <p:nvPr/>
        </p:nvPicPr>
        <p:blipFill>
          <a:blip r:embed="rId2">
            <a:lum bright="70000" contrast="-70000"/>
          </a:blip>
          <a:srcRect/>
          <a:stretch>
            <a:fillRect/>
          </a:stretch>
        </p:blipFill>
        <p:spPr bwMode="auto">
          <a:xfrm>
            <a:off x="-1" y="0"/>
            <a:ext cx="9144001" cy="6858000"/>
          </a:xfrm>
          <a:prstGeom prst="rect">
            <a:avLst/>
          </a:prstGeom>
          <a:noFill/>
          <a:ln w="9525">
            <a:noFill/>
            <a:miter lim="800000"/>
            <a:headEnd/>
            <a:tailEnd/>
          </a:ln>
        </p:spPr>
      </p:pic>
      <p:sp>
        <p:nvSpPr>
          <p:cNvPr id="3073" name="Rectangle 1"/>
          <p:cNvSpPr>
            <a:spLocks noChangeArrowheads="1"/>
          </p:cNvSpPr>
          <p:nvPr/>
        </p:nvSpPr>
        <p:spPr bwMode="auto">
          <a:xfrm>
            <a:off x="0" y="0"/>
            <a:ext cx="9144000"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1" i="1"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Внешний  вид  и  размеры  </a:t>
            </a:r>
            <a:r>
              <a:rPr kumimoji="0" lang="ru-RU" sz="4000" b="1" i="1" u="none" strike="noStrike" normalizeH="0" baseline="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красноухой</a:t>
            </a:r>
            <a:r>
              <a:rPr kumimoji="0" lang="ru-RU" sz="4000" b="1" i="1"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a typeface="Times New Roman" pitchFamily="18" charset="0"/>
              </a:rPr>
              <a:t>  черепахи.</a:t>
            </a:r>
            <a:endParaRPr kumimoji="0" lang="ru-RU" sz="40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Arial" pitchFamily="34" charset="0"/>
                <a:ea typeface="Times New Roman" pitchFamily="18" charset="0"/>
              </a:rPr>
              <a:t>Панцирь  водных  черепах  существенно  отличается  от  куполообразного  панциря  сухопутных.  Он  обтекаем  и  </a:t>
            </a:r>
            <a:r>
              <a:rPr kumimoji="0" lang="ru-RU" sz="2800" b="0" i="0" u="none" strike="noStrike" cap="none" normalizeH="0" baseline="0" dirty="0" err="1" smtClean="0">
                <a:ln>
                  <a:noFill/>
                </a:ln>
                <a:solidFill>
                  <a:schemeClr val="tx1"/>
                </a:solidFill>
                <a:effectLst/>
                <a:latin typeface="Arial" pitchFamily="34" charset="0"/>
                <a:ea typeface="Times New Roman" pitchFamily="18" charset="0"/>
              </a:rPr>
              <a:t>уплощён</a:t>
            </a:r>
            <a:r>
              <a:rPr kumimoji="0" lang="ru-RU" sz="2800" b="0" i="0" u="none" strike="noStrike" cap="none" normalizeH="0" baseline="0" dirty="0" smtClean="0">
                <a:ln>
                  <a:noFill/>
                </a:ln>
                <a:solidFill>
                  <a:schemeClr val="tx1"/>
                </a:solidFill>
                <a:effectLst/>
                <a:latin typeface="Arial" pitchFamily="34" charset="0"/>
                <a:ea typeface="Times New Roman" pitchFamily="18" charset="0"/>
              </a:rPr>
              <a:t>,  форма  его  овальна.  Голова,  шея  и  конечности  расписаны  былыми  и  светло-зелёными  полосами.  Самки  заметно  крупнее  самцов.  Максимальная  длина  доходит  до  28,9 см.</a:t>
            </a:r>
            <a:r>
              <a:rPr kumimoji="0" lang="ru-RU" sz="2800" b="0" i="0" u="none" strike="noStrike" cap="none" normalizeH="0" baseline="0" dirty="0" smtClean="0">
                <a:ln>
                  <a:noFill/>
                </a:ln>
                <a:solidFill>
                  <a:schemeClr val="tx1"/>
                </a:solidFill>
                <a:effectLst/>
                <a:latin typeface="Arial" pitchFamily="34" charset="0"/>
              </a:rPr>
              <a:t> </a:t>
            </a:r>
          </a:p>
        </p:txBody>
      </p:sp>
    </p:spTree>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736</Words>
  <Application>Microsoft Office PowerPoint</Application>
  <PresentationFormat>Экран (4:3)</PresentationFormat>
  <Paragraphs>48</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Company>7я</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Антон</dc:creator>
  <cp:lastModifiedBy>Антон</cp:lastModifiedBy>
  <cp:revision>30</cp:revision>
  <dcterms:created xsi:type="dcterms:W3CDTF">2009-05-17T09:27:48Z</dcterms:created>
  <dcterms:modified xsi:type="dcterms:W3CDTF">2009-05-17T14:30:31Z</dcterms:modified>
</cp:coreProperties>
</file>